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6" r:id="rId3"/>
    <p:sldId id="307" r:id="rId4"/>
    <p:sldId id="318" r:id="rId5"/>
    <p:sldId id="319" r:id="rId6"/>
    <p:sldId id="317" r:id="rId7"/>
    <p:sldId id="323" r:id="rId8"/>
    <p:sldId id="324" r:id="rId9"/>
    <p:sldId id="308" r:id="rId10"/>
    <p:sldId id="320" r:id="rId11"/>
    <p:sldId id="327" r:id="rId12"/>
    <p:sldId id="330" r:id="rId13"/>
    <p:sldId id="322" r:id="rId14"/>
    <p:sldId id="325" r:id="rId15"/>
    <p:sldId id="309" r:id="rId16"/>
    <p:sldId id="332" r:id="rId17"/>
    <p:sldId id="335" r:id="rId18"/>
    <p:sldId id="339" r:id="rId19"/>
    <p:sldId id="336" r:id="rId20"/>
    <p:sldId id="338" r:id="rId21"/>
    <p:sldId id="337" r:id="rId22"/>
    <p:sldId id="328" r:id="rId23"/>
    <p:sldId id="329" r:id="rId24"/>
    <p:sldId id="326" r:id="rId25"/>
    <p:sldId id="331" r:id="rId26"/>
    <p:sldId id="310" r:id="rId27"/>
    <p:sldId id="333" r:id="rId28"/>
    <p:sldId id="334" r:id="rId29"/>
    <p:sldId id="311" r:id="rId30"/>
    <p:sldId id="293" r:id="rId31"/>
    <p:sldId id="314" r:id="rId32"/>
    <p:sldId id="306" r:id="rId33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8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18/01/2026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Netflix</a:t>
            </a:r>
            <a:r>
              <a:rPr lang="pt-BR" dirty="0" smtClean="0"/>
              <a:t> usa isso o tempo todo. Ela não sabe exatamente 'por que' você gosta de um filme, mas ela percebeu que você e um grupo de 10 mil pessoas têm comportamentos idênticos. Se eles assistiram '</a:t>
            </a:r>
            <a:r>
              <a:rPr lang="pt-BR" dirty="0" err="1" smtClean="0"/>
              <a:t>Stranger</a:t>
            </a:r>
            <a:r>
              <a:rPr lang="pt-BR" dirty="0" smtClean="0"/>
              <a:t> </a:t>
            </a:r>
            <a:r>
              <a:rPr lang="pt-BR" dirty="0" err="1" smtClean="0"/>
              <a:t>Things</a:t>
            </a:r>
            <a:r>
              <a:rPr lang="pt-BR" dirty="0" smtClean="0"/>
              <a:t>' e você não, ela te recomenda, porque você faz parte daquele 'cluster' ou grupo de gostos similares.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18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00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124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472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329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730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Aprendizado por reforço pode ser entendido como o problema em que um </a:t>
            </a:r>
            <a:r>
              <a:rPr lang="pt-BR" sz="1200" b="1" i="1" dirty="0"/>
              <a:t>agente</a:t>
            </a:r>
            <a:r>
              <a:rPr lang="pt-BR" sz="1200" b="0" i="0" dirty="0"/>
              <a:t> deve aprender como se comportar em um </a:t>
            </a:r>
            <a:r>
              <a:rPr lang="pt-BR" sz="1200" b="1" i="1" dirty="0"/>
              <a:t>ambiente</a:t>
            </a:r>
            <a:r>
              <a:rPr lang="pt-BR" sz="1200" b="0" i="0" dirty="0"/>
              <a:t> através de interações do tipo “tentativa e erro”.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O</a:t>
            </a:r>
            <a:r>
              <a:rPr lang="pt-BR" sz="1200" b="0" i="0" baseline="0" dirty="0"/>
              <a:t>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tem como objetivo aprender/construir um modelo do ambiente em que está inserido através de interações do tipo “tentativa e erro”, ou seja, ele observa o ambiente, escolhe uma ação e aguarda o resultado da ação (reforço positivo ou negativo).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/>
              <a:t>O algoritmo aprende a escolher </a:t>
            </a:r>
            <a:r>
              <a:rPr lang="pt-BR" sz="1200" b="1" i="1" dirty="0"/>
              <a:t>ações</a:t>
            </a:r>
            <a:r>
              <a:rPr lang="pt-BR" sz="1200" dirty="0"/>
              <a:t> apenas interagindo com o </a:t>
            </a:r>
            <a:r>
              <a:rPr lang="pt-BR" sz="1200" b="1" i="1" dirty="0"/>
              <a:t>ambiente</a:t>
            </a:r>
            <a:r>
              <a:rPr lang="pt-BR" sz="1200" dirty="0"/>
              <a:t>.</a:t>
            </a: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i="0" dirty="0"/>
              <a:t>Problema da aprendizagem por reforço</a:t>
            </a:r>
            <a:r>
              <a:rPr lang="pt-BR" sz="1200" b="0" i="0" dirty="0"/>
              <a:t>:</a:t>
            </a:r>
            <a:r>
              <a:rPr lang="pt-BR" sz="1200" b="0" i="0" baseline="0" dirty="0"/>
              <a:t> </a:t>
            </a:r>
            <a:r>
              <a:rPr lang="pt-BR" sz="1200" b="0" i="0" dirty="0"/>
              <a:t>Como escolher uma </a:t>
            </a:r>
            <a:r>
              <a:rPr lang="pt-BR" sz="1200" b="1" i="1" dirty="0"/>
              <a:t>estratégia</a:t>
            </a:r>
            <a:r>
              <a:rPr lang="pt-BR" sz="1200" b="0" i="0" dirty="0"/>
              <a:t> (conhecida como </a:t>
            </a:r>
            <a:r>
              <a:rPr lang="pt-BR" sz="1200" b="1" i="1" dirty="0"/>
              <a:t>política)</a:t>
            </a:r>
            <a:r>
              <a:rPr lang="pt-BR" sz="1200" b="0" i="0" dirty="0"/>
              <a:t> de </a:t>
            </a:r>
            <a:r>
              <a:rPr lang="pt-BR" sz="1200" b="1" i="1" dirty="0"/>
              <a:t>ações</a:t>
            </a:r>
            <a:r>
              <a:rPr lang="pt-BR" sz="1200" b="0" i="0" dirty="0"/>
              <a:t> que maximize o</a:t>
            </a:r>
            <a:r>
              <a:rPr lang="pt-BR" sz="1200" b="0" i="0" baseline="0" dirty="0"/>
              <a:t> </a:t>
            </a:r>
            <a:r>
              <a:rPr lang="pt-BR" sz="1200" b="0" i="0" dirty="0"/>
              <a:t>total de </a:t>
            </a:r>
            <a:r>
              <a:rPr lang="pt-BR" sz="1200" b="1" i="1" dirty="0"/>
              <a:t>recompensas</a:t>
            </a:r>
            <a:r>
              <a:rPr lang="pt-BR" sz="1200" b="0" i="0" dirty="0"/>
              <a:t> recebidas pelo </a:t>
            </a:r>
            <a:r>
              <a:rPr lang="pt-BR" sz="1200" b="1" i="1" dirty="0"/>
              <a:t>agente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 </a:t>
            </a:r>
            <a:r>
              <a:rPr lang="pt-BR" sz="1200" b="1" i="0" dirty="0"/>
              <a:t>política</a:t>
            </a:r>
            <a:r>
              <a:rPr lang="pt-BR" sz="1200" b="0" i="0" dirty="0"/>
              <a:t> pode ser entendida como sendo</a:t>
            </a:r>
            <a:r>
              <a:rPr lang="pt-BR" sz="1200" b="0" i="0" baseline="0" dirty="0"/>
              <a:t> a função que mapeia os </a:t>
            </a:r>
            <a:r>
              <a:rPr lang="pt-BR" sz="1200" b="1" i="1" baseline="0" dirty="0"/>
              <a:t>estados</a:t>
            </a:r>
            <a:r>
              <a:rPr lang="pt-BR" sz="1200" b="0" i="0" baseline="0" dirty="0"/>
              <a:t> do </a:t>
            </a:r>
            <a:r>
              <a:rPr lang="pt-BR" sz="1200" b="1" i="1" baseline="0" dirty="0"/>
              <a:t>ambiente</a:t>
            </a:r>
            <a:r>
              <a:rPr lang="pt-BR" sz="1200" b="0" i="0" baseline="0" dirty="0"/>
              <a:t> em </a:t>
            </a:r>
            <a:r>
              <a:rPr lang="pt-BR" sz="1200" b="1" i="1" baseline="0" dirty="0"/>
              <a:t>ações</a:t>
            </a:r>
            <a:r>
              <a:rPr lang="pt-BR" sz="1200" b="0" i="0" baseline="0" dirty="0"/>
              <a:t> que o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deve tomar: ∏(s) = a, de forma que o </a:t>
            </a:r>
            <a:r>
              <a:rPr lang="pt-BR" sz="1200" b="1" i="1" baseline="0" dirty="0"/>
              <a:t>total de recompensas</a:t>
            </a:r>
            <a:r>
              <a:rPr lang="pt-BR" sz="1200" b="0" i="0" baseline="0" dirty="0"/>
              <a:t> seja maximizado.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Exemplos</a:t>
            </a:r>
            <a:r>
              <a:rPr lang="pt-BR" sz="1200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Algoritmo </a:t>
            </a:r>
            <a:r>
              <a:rPr lang="pt-BR" sz="1200" baseline="0" dirty="0"/>
              <a:t>muito utilizado em jogos.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dirty="0"/>
              <a:t>O programa AlphaGo da Google (DeepMind)</a:t>
            </a:r>
            <a:r>
              <a:rPr lang="pt-BR" sz="1200" baseline="0" dirty="0"/>
              <a:t> utilizou aprendizado por reforço (Deep reinforcement learning) para aprender a jogar Go e derrotar o campeão mundial de Go.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aseline="0" dirty="0"/>
              <a:t>Agente jogador de damas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Estados</a:t>
            </a:r>
            <a:r>
              <a:rPr lang="pt-BR" sz="1200" baseline="0" dirty="0"/>
              <a:t>: as diferentes configurações do tabuleiro.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Ações</a:t>
            </a:r>
            <a:r>
              <a:rPr lang="pt-BR" sz="1200" baseline="0" dirty="0"/>
              <a:t>: mover uma determinada peça.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Recompensas</a:t>
            </a:r>
            <a:r>
              <a:rPr lang="pt-BR" sz="1200" baseline="0" dirty="0"/>
              <a:t>: número de capturas de peças vs. número de perdas.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Robô aspirador de pó que precisa aprender a limpar uma casa de forma ótima.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Os algoritmos de aprendizado por reforço tentam encontrar a </a:t>
            </a:r>
            <a:r>
              <a:rPr lang="pt-BR" sz="1200" b="1" i="1" dirty="0"/>
              <a:t>política</a:t>
            </a:r>
            <a:r>
              <a:rPr lang="pt-BR" sz="1200" dirty="0"/>
              <a:t> que mapeia os </a:t>
            </a:r>
            <a:r>
              <a:rPr lang="pt-BR" sz="1200" b="1" i="1" dirty="0"/>
              <a:t>estados</a:t>
            </a:r>
            <a:r>
              <a:rPr lang="pt-BR" sz="1200" dirty="0"/>
              <a:t> do </a:t>
            </a:r>
            <a:r>
              <a:rPr lang="pt-BR" sz="1200" b="1" i="1" dirty="0"/>
              <a:t>ambiente</a:t>
            </a:r>
            <a:r>
              <a:rPr lang="pt-BR" sz="1200" dirty="0"/>
              <a:t> às </a:t>
            </a:r>
            <a:r>
              <a:rPr lang="pt-BR" sz="1200" b="1" i="1" dirty="0"/>
              <a:t>ações</a:t>
            </a:r>
            <a:r>
              <a:rPr lang="pt-BR" sz="1200" dirty="0"/>
              <a:t> que o </a:t>
            </a:r>
            <a:r>
              <a:rPr lang="pt-BR" sz="1200" b="1" i="1" dirty="0"/>
              <a:t>agente</a:t>
            </a:r>
            <a:r>
              <a:rPr lang="pt-BR" sz="1200" dirty="0"/>
              <a:t> deve tomar nesses </a:t>
            </a:r>
            <a:r>
              <a:rPr lang="pt-BR" sz="1200" b="1" i="1" dirty="0"/>
              <a:t>estados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um algoritmo de aprendizagem aprende a escolher ações apenas</a:t>
            </a:r>
            <a:r>
              <a:rPr lang="pt-BR" sz="1200" b="0" i="0" baseline="0" dirty="0"/>
              <a:t> </a:t>
            </a:r>
            <a:r>
              <a:rPr lang="pt-BR" sz="1200" b="0" i="0" dirty="0"/>
              <a:t>interagindo com o ambiente?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Muitas vezes, é impraticável o uso de aprendizage</a:t>
            </a:r>
            <a:r>
              <a:rPr lang="pt-BR" sz="1200" b="0" i="0" baseline="0" dirty="0"/>
              <a:t>m </a:t>
            </a:r>
            <a:r>
              <a:rPr lang="pt-BR" sz="1200" b="0" i="0" dirty="0"/>
              <a:t>supervisionada.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obter exemplos do comportamento correto e</a:t>
            </a:r>
            <a:r>
              <a:rPr lang="pt-BR" sz="1200" b="0" i="0" baseline="0" dirty="0"/>
              <a:t> </a:t>
            </a:r>
            <a:r>
              <a:rPr lang="pt-BR" sz="1200" b="0" i="0" dirty="0"/>
              <a:t>representativo para qualquer situação?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E se o agente for atuar em um ambiente desconhecido?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257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Aprendizado por reforço pode ser entendido como o problema em que um </a:t>
            </a:r>
            <a:r>
              <a:rPr lang="pt-BR" sz="1200" b="1" i="1" dirty="0"/>
              <a:t>agente</a:t>
            </a:r>
            <a:r>
              <a:rPr lang="pt-BR" sz="1200" b="0" i="0" dirty="0"/>
              <a:t> deve aprender como se comportar em um </a:t>
            </a:r>
            <a:r>
              <a:rPr lang="pt-BR" sz="1200" b="1" i="1" dirty="0"/>
              <a:t>ambiente</a:t>
            </a:r>
            <a:r>
              <a:rPr lang="pt-BR" sz="1200" b="0" i="0" dirty="0"/>
              <a:t> através de interações do tipo “tentativa e erro”.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O</a:t>
            </a:r>
            <a:r>
              <a:rPr lang="pt-BR" sz="1200" b="0" i="0" baseline="0" dirty="0"/>
              <a:t>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tem como objetivo aprender/construir um modelo do ambiente em que está inserido através de interações do tipo “tentativa e erro”, ou seja, ele observa o ambiente, escolhe uma ação e aguarda o resultado da ação (reforço positivo ou negativo).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/>
              <a:t>O algoritmo aprende a escolher </a:t>
            </a:r>
            <a:r>
              <a:rPr lang="pt-BR" sz="1200" b="1" i="1" dirty="0"/>
              <a:t>ações</a:t>
            </a:r>
            <a:r>
              <a:rPr lang="pt-BR" sz="1200" dirty="0"/>
              <a:t> apenas interagindo com o </a:t>
            </a:r>
            <a:r>
              <a:rPr lang="pt-BR" sz="1200" b="1" i="1" dirty="0"/>
              <a:t>ambiente</a:t>
            </a:r>
            <a:r>
              <a:rPr lang="pt-BR" sz="1200" dirty="0"/>
              <a:t>.</a:t>
            </a: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i="0" dirty="0"/>
              <a:t>Problema da aprendizagem por reforço</a:t>
            </a:r>
            <a:r>
              <a:rPr lang="pt-BR" sz="1200" b="0" i="0" dirty="0"/>
              <a:t>:</a:t>
            </a:r>
            <a:r>
              <a:rPr lang="pt-BR" sz="1200" b="0" i="0" baseline="0" dirty="0"/>
              <a:t> </a:t>
            </a:r>
            <a:r>
              <a:rPr lang="pt-BR" sz="1200" b="0" i="0" dirty="0"/>
              <a:t>Como escolher uma </a:t>
            </a:r>
            <a:r>
              <a:rPr lang="pt-BR" sz="1200" b="1" i="1" dirty="0"/>
              <a:t>estratégia</a:t>
            </a:r>
            <a:r>
              <a:rPr lang="pt-BR" sz="1200" b="0" i="0" dirty="0"/>
              <a:t> (conhecida como </a:t>
            </a:r>
            <a:r>
              <a:rPr lang="pt-BR" sz="1200" b="1" i="1" dirty="0"/>
              <a:t>política)</a:t>
            </a:r>
            <a:r>
              <a:rPr lang="pt-BR" sz="1200" b="0" i="0" dirty="0"/>
              <a:t> de </a:t>
            </a:r>
            <a:r>
              <a:rPr lang="pt-BR" sz="1200" b="1" i="1" dirty="0"/>
              <a:t>ações</a:t>
            </a:r>
            <a:r>
              <a:rPr lang="pt-BR" sz="1200" b="0" i="0" dirty="0"/>
              <a:t> que maximize o</a:t>
            </a:r>
            <a:r>
              <a:rPr lang="pt-BR" sz="1200" b="0" i="0" baseline="0" dirty="0"/>
              <a:t> </a:t>
            </a:r>
            <a:r>
              <a:rPr lang="pt-BR" sz="1200" b="0" i="0" dirty="0"/>
              <a:t>total de </a:t>
            </a:r>
            <a:r>
              <a:rPr lang="pt-BR" sz="1200" b="1" i="1" dirty="0"/>
              <a:t>recompensas</a:t>
            </a:r>
            <a:r>
              <a:rPr lang="pt-BR" sz="1200" b="0" i="0" dirty="0"/>
              <a:t> recebidas pelo </a:t>
            </a:r>
            <a:r>
              <a:rPr lang="pt-BR" sz="1200" b="1" i="1" dirty="0"/>
              <a:t>agente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A </a:t>
            </a:r>
            <a:r>
              <a:rPr lang="pt-BR" sz="1200" b="1" i="0" dirty="0"/>
              <a:t>política</a:t>
            </a:r>
            <a:r>
              <a:rPr lang="pt-BR" sz="1200" b="0" i="0" dirty="0"/>
              <a:t> pode ser entendida como sendo</a:t>
            </a:r>
            <a:r>
              <a:rPr lang="pt-BR" sz="1200" b="0" i="0" baseline="0" dirty="0"/>
              <a:t> a função que mapeia os </a:t>
            </a:r>
            <a:r>
              <a:rPr lang="pt-BR" sz="1200" b="1" i="1" baseline="0" dirty="0"/>
              <a:t>estados</a:t>
            </a:r>
            <a:r>
              <a:rPr lang="pt-BR" sz="1200" b="0" i="0" baseline="0" dirty="0"/>
              <a:t> do </a:t>
            </a:r>
            <a:r>
              <a:rPr lang="pt-BR" sz="1200" b="1" i="1" baseline="0" dirty="0"/>
              <a:t>ambiente</a:t>
            </a:r>
            <a:r>
              <a:rPr lang="pt-BR" sz="1200" b="0" i="0" baseline="0" dirty="0"/>
              <a:t> em </a:t>
            </a:r>
            <a:r>
              <a:rPr lang="pt-BR" sz="1200" b="1" i="1" baseline="0" dirty="0"/>
              <a:t>ações</a:t>
            </a:r>
            <a:r>
              <a:rPr lang="pt-BR" sz="1200" b="0" i="0" baseline="0" dirty="0"/>
              <a:t> que o </a:t>
            </a:r>
            <a:r>
              <a:rPr lang="pt-BR" sz="1200" b="1" i="1" baseline="0" dirty="0"/>
              <a:t>agente</a:t>
            </a:r>
            <a:r>
              <a:rPr lang="pt-BR" sz="1200" b="0" i="0" baseline="0" dirty="0"/>
              <a:t> deve tomar: ∏(s) = a, de forma que o </a:t>
            </a:r>
            <a:r>
              <a:rPr lang="pt-BR" sz="1200" b="1" i="1" baseline="0" dirty="0"/>
              <a:t>total de recompensas</a:t>
            </a:r>
            <a:r>
              <a:rPr lang="pt-BR" sz="1200" b="0" i="0" baseline="0" dirty="0"/>
              <a:t> seja maximizado.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b="0" i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Exemplos</a:t>
            </a:r>
            <a:r>
              <a:rPr lang="pt-BR" sz="1200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Algoritmo </a:t>
            </a:r>
            <a:r>
              <a:rPr lang="pt-BR" sz="1200" baseline="0" dirty="0"/>
              <a:t>muito utilizado em jogos.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dirty="0"/>
              <a:t>O programa AlphaGo da Google (DeepMind)</a:t>
            </a:r>
            <a:r>
              <a:rPr lang="pt-BR" sz="1200" baseline="0" dirty="0"/>
              <a:t> utilizou aprendizado por reforço (Deep reinforcement learning) para aprender a jogar Go e derrotar o campeão mundial de Go.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aseline="0" dirty="0"/>
              <a:t>Agente jogador de damas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Estados</a:t>
            </a:r>
            <a:r>
              <a:rPr lang="pt-BR" sz="1200" baseline="0" dirty="0"/>
              <a:t>: as diferentes configurações do tabuleiro.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Ações</a:t>
            </a:r>
            <a:r>
              <a:rPr lang="pt-BR" sz="1200" baseline="0" dirty="0"/>
              <a:t>: mover uma determinada peça.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200" b="1" baseline="0" dirty="0"/>
              <a:t>Recompensas</a:t>
            </a:r>
            <a:r>
              <a:rPr lang="pt-BR" sz="1200" baseline="0" dirty="0"/>
              <a:t>: número de capturas de peças vs. número de perdas.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/>
              <a:t>Robô aspirador de pó que precisa aprender a limpar uma casa de forma ótima.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Os algoritmos de aprendizado por reforço tentam encontrar a </a:t>
            </a:r>
            <a:r>
              <a:rPr lang="pt-BR" sz="1200" b="1" i="1" dirty="0"/>
              <a:t>política</a:t>
            </a:r>
            <a:r>
              <a:rPr lang="pt-BR" sz="1200" dirty="0"/>
              <a:t> que mapeia os </a:t>
            </a:r>
            <a:r>
              <a:rPr lang="pt-BR" sz="1200" b="1" i="1" dirty="0"/>
              <a:t>estados</a:t>
            </a:r>
            <a:r>
              <a:rPr lang="pt-BR" sz="1200" dirty="0"/>
              <a:t> do </a:t>
            </a:r>
            <a:r>
              <a:rPr lang="pt-BR" sz="1200" b="1" i="1" dirty="0"/>
              <a:t>ambiente</a:t>
            </a:r>
            <a:r>
              <a:rPr lang="pt-BR" sz="1200" dirty="0"/>
              <a:t> às </a:t>
            </a:r>
            <a:r>
              <a:rPr lang="pt-BR" sz="1200" b="1" i="1" dirty="0"/>
              <a:t>ações</a:t>
            </a:r>
            <a:r>
              <a:rPr lang="pt-BR" sz="1200" dirty="0"/>
              <a:t> que o </a:t>
            </a:r>
            <a:r>
              <a:rPr lang="pt-BR" sz="1200" b="1" i="1" dirty="0"/>
              <a:t>agente</a:t>
            </a:r>
            <a:r>
              <a:rPr lang="pt-BR" sz="1200" dirty="0"/>
              <a:t> deve tomar nesses </a:t>
            </a:r>
            <a:r>
              <a:rPr lang="pt-BR" sz="1200" b="1" i="1" dirty="0"/>
              <a:t>estados</a:t>
            </a:r>
            <a:r>
              <a:rPr lang="pt-BR" sz="1200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um algoritmo de aprendizagem aprende a escolher ações apenas</a:t>
            </a:r>
            <a:r>
              <a:rPr lang="pt-BR" sz="1200" b="0" i="0" baseline="0" dirty="0"/>
              <a:t> </a:t>
            </a:r>
            <a:r>
              <a:rPr lang="pt-BR" sz="1200" b="0" i="0" dirty="0"/>
              <a:t>interagindo com o ambiente?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Muitas vezes, é impraticável o uso de aprendizage</a:t>
            </a:r>
            <a:r>
              <a:rPr lang="pt-BR" sz="1200" b="0" i="0" baseline="0" dirty="0"/>
              <a:t>m </a:t>
            </a:r>
            <a:r>
              <a:rPr lang="pt-BR" sz="1200" b="0" i="0" dirty="0"/>
              <a:t>supervisionada.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Como obter exemplos do comportamento correto e</a:t>
            </a:r>
            <a:r>
              <a:rPr lang="pt-BR" sz="1200" b="0" i="0" baseline="0" dirty="0"/>
              <a:t> </a:t>
            </a:r>
            <a:r>
              <a:rPr lang="pt-BR" sz="1200" b="0" i="0" dirty="0"/>
              <a:t>representativo para qualquer situação?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sz="1200" b="0" i="0" dirty="0"/>
              <a:t>E se o agente for atuar em um ambiente desconhecido?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66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→ supervisionado</a:t>
            </a:r>
          </a:p>
          <a:p>
            <a:r>
              <a:rPr lang="pt-BR" dirty="0" smtClean="0"/>
              <a:t>B → reforço</a:t>
            </a:r>
          </a:p>
          <a:p>
            <a:r>
              <a:rPr lang="pt-BR" dirty="0" smtClean="0"/>
              <a:t>C → não supervisionado (</a:t>
            </a:r>
            <a:r>
              <a:rPr lang="pt-BR" dirty="0" err="1" smtClean="0"/>
              <a:t>clustering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95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Muita gente acha que IA é mágica, mas na verdade é puro aprendizado. Hoje, vocês vão entender como as máquinas aprendem.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93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08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3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O Conceito de Rótulos (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Labels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aprendizado supervisionado, ensinamos o modelo através de exemplos rotulados. No caso do quadrinho:</a:t>
            </a:r>
          </a:p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 de entrada: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pai do bebê (provavelmente em uma posição específica, como consertando algo).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Rótulo (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"Papai" (Daddy).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bebê aprendeu que aquele padrão visual específico — dois círculos e uma fenda — corresponde ao rótulo "Papai".</a:t>
            </a:r>
          </a:p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O Problema do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(Sobreajuste)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ocorre quando o modelo "decora" características muito específicas dos dados de treinamento em vez de aprender o conceito amplo.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bebê não aprendeu o conceito complexo de "pai" (um ser humano, rosto, voz, afeto).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 aprendeu uma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(característica) extremamente simplista e específica. Como resultado, qualquer coisa no "mundo real" que apresente essa característica geométrica é classificada incorretamente como "Papai".</a:t>
            </a:r>
          </a:p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Falha na Generalização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bom modelo supervisionado deve ser capaz de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generalizar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reconhecer um pai mesmo que ele esteja de pé, de chapéu ou em uma foto diferente.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imagem, vemos o oposto: o modelo tem um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viés (bias)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relação a um padrão geométrico.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algoritmo (o bebê), pêssegos, balões e o decote da garçonete possuem as mesmas "coordenadas de pixels" que definiram o treinamento inicial, levando a um erro de classificação (Falso Positivo).</a:t>
            </a:r>
          </a:p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A Importância da Diversidade nos Dados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quadrinho mostra o que acontece quando o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 de dados de treinamento (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pobre ou viciado: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 bebê tivesse sido exposto a milhares de fotos do pai em diferentes ângulos, roupas e contextos, ele teria entendido que a "fenda" não é a característica determinante do rótulo "Papai".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14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71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)</a:t>
            </a:r>
          </a:p>
          <a:p>
            <a:r>
              <a:rPr lang="pt-BR" dirty="0" smtClean="0"/>
              <a:t>Pergunta: </a:t>
            </a:r>
            <a:r>
              <a:rPr lang="pt-BR" b="1" dirty="0" smtClean="0"/>
              <a:t>“Em qual classe isso pertence?”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47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5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44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–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Paradigmas de aprendizado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id="{F7E2B09C-6D56-4C9F-A364-B904CCE2F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A lógica por trás:</a:t>
                </a:r>
              </a:p>
              <a:p>
                <a:r>
                  <a:rPr lang="pt-BR" dirty="0"/>
                  <a:t>No fundo, a máquina está tentando resolver uma equação matemática</a:t>
                </a:r>
                <a:r>
                  <a:rPr lang="pt-BR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b="1" dirty="0" smtClean="0"/>
                  <a:t> </a:t>
                </a:r>
                <a:r>
                  <a:rPr lang="pt-BR" b="1" dirty="0"/>
                  <a:t>(Entrada/</a:t>
                </a:r>
                <a:r>
                  <a:rPr lang="pt-BR" b="1" dirty="0" err="1"/>
                  <a:t>Features</a:t>
                </a:r>
                <a:r>
                  <a:rPr lang="pt-BR" b="1" dirty="0"/>
                  <a:t>):</a:t>
                </a:r>
                <a:r>
                  <a:rPr lang="pt-BR" dirty="0"/>
                  <a:t> As características </a:t>
                </a:r>
                <a:r>
                  <a:rPr lang="pt-BR" dirty="0" smtClean="0"/>
                  <a:t>(e.g., </a:t>
                </a:r>
                <a:r>
                  <a:rPr lang="pt-BR" dirty="0"/>
                  <a:t>cor da fruta, peso, tamanho).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b="1" dirty="0" smtClean="0"/>
                  <a:t> </a:t>
                </a:r>
                <a:r>
                  <a:rPr lang="pt-BR" b="1" dirty="0"/>
                  <a:t>(Saída/Rótulo):</a:t>
                </a:r>
                <a:r>
                  <a:rPr lang="pt-BR" dirty="0"/>
                  <a:t> A resposta </a:t>
                </a:r>
                <a:r>
                  <a:rPr lang="pt-BR" dirty="0" smtClean="0"/>
                  <a:t>esperada (e.g., </a:t>
                </a:r>
                <a:r>
                  <a:rPr lang="pt-BR" dirty="0"/>
                  <a:t>"É uma Maçã").</a:t>
                </a:r>
              </a:p>
              <a:p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 smtClean="0"/>
                  <a:t>(.)</a:t>
                </a:r>
                <a:r>
                  <a:rPr lang="pt-BR" b="1" dirty="0" smtClean="0"/>
                  <a:t> </a:t>
                </a:r>
                <a:r>
                  <a:rPr lang="pt-BR" b="1" dirty="0"/>
                  <a:t>(A </a:t>
                </a:r>
                <a:r>
                  <a:rPr lang="pt-BR" b="1" dirty="0" smtClean="0"/>
                  <a:t>Função ou modelo):</a:t>
                </a:r>
                <a:r>
                  <a:rPr lang="pt-BR" dirty="0" smtClean="0"/>
                  <a:t> </a:t>
                </a:r>
                <a:r>
                  <a:rPr lang="pt-BR" dirty="0"/>
                  <a:t>O que a máquina precisa "aprender" para sempre acertar o </a:t>
                </a:r>
                <a:r>
                  <a:rPr lang="pt-BR" dirty="0" smtClean="0"/>
                  <a:t>alvo (i.e., generalizar</a:t>
                </a:r>
                <a:r>
                  <a:rPr lang="pt-BR" dirty="0" smtClean="0"/>
                  <a:t>).</a:t>
                </a:r>
              </a:p>
              <a:p>
                <a:r>
                  <a:rPr lang="pt-BR" dirty="0"/>
                  <a:t>Esse tipo de aprendizado é dividido em </a:t>
                </a:r>
                <a:r>
                  <a:rPr lang="pt-BR" b="1" dirty="0"/>
                  <a:t>problemas </a:t>
                </a:r>
                <a:r>
                  <a:rPr lang="pt-BR" dirty="0"/>
                  <a:t>de </a:t>
                </a:r>
                <a:r>
                  <a:rPr lang="pt-BR" b="1" dirty="0"/>
                  <a:t>regressão </a:t>
                </a:r>
                <a:r>
                  <a:rPr lang="pt-BR" dirty="0"/>
                  <a:t>e </a:t>
                </a:r>
                <a:r>
                  <a:rPr lang="pt-BR" b="1" dirty="0" smtClean="0"/>
                  <a:t>classificação</a:t>
                </a:r>
                <a:r>
                  <a:rPr lang="pt-BR" dirty="0"/>
                  <a:t> </a:t>
                </a:r>
                <a:r>
                  <a:rPr lang="pt-BR" dirty="0" smtClean="0"/>
                  <a:t>dependendo do tipo do rótulo.</a:t>
                </a: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7E2B09C-6D56-4C9F-A364-B904CCE2F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  <a:blipFill rotWithShape="0">
                <a:blip r:embed="rId3"/>
                <a:stretch>
                  <a:fillRect l="-1095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0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9526" y="1825624"/>
            <a:ext cx="6450677" cy="5032375"/>
          </a:xfrm>
        </p:spPr>
        <p:txBody>
          <a:bodyPr>
            <a:normAutofit/>
          </a:bodyPr>
          <a:lstStyle/>
          <a:p>
            <a:r>
              <a:rPr lang="pt-BR" b="1" dirty="0" smtClean="0"/>
              <a:t>Regressão</a:t>
            </a:r>
            <a:r>
              <a:rPr lang="pt-BR" dirty="0" smtClean="0"/>
              <a:t>: Os rótulos pertencem a </a:t>
            </a:r>
            <a:r>
              <a:rPr lang="pt-BR" dirty="0"/>
              <a:t>um </a:t>
            </a:r>
            <a:r>
              <a:rPr lang="pt-BR" b="1" i="1" dirty="0" smtClean="0"/>
              <a:t>conjunto infinito </a:t>
            </a:r>
            <a:r>
              <a:rPr lang="pt-BR" dirty="0"/>
              <a:t>de valores, i.e., </a:t>
            </a:r>
            <a:r>
              <a:rPr lang="pt-BR" dirty="0" smtClean="0"/>
              <a:t>são números reais.</a:t>
            </a:r>
          </a:p>
          <a:p>
            <a:r>
              <a:rPr lang="pt-BR" dirty="0" smtClean="0"/>
              <a:t>Aplicações: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Previsão do preço </a:t>
            </a:r>
            <a:r>
              <a:rPr lang="pt-BR" dirty="0"/>
              <a:t>de </a:t>
            </a:r>
            <a:r>
              <a:rPr lang="pt-BR" dirty="0" smtClean="0"/>
              <a:t>imóveis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</a:t>
            </a:r>
            <a:r>
              <a:rPr lang="pt-BR" dirty="0" smtClean="0"/>
              <a:t>da temperatura de </a:t>
            </a:r>
            <a:r>
              <a:rPr lang="pt-BR" dirty="0" smtClean="0"/>
              <a:t>amanhã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Estimativa </a:t>
            </a:r>
            <a:r>
              <a:rPr lang="pt-BR" dirty="0"/>
              <a:t>do tempo de entrega de um pedido.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  <p:pic>
        <p:nvPicPr>
          <p:cNvPr id="4" name="Picture 10" descr="Investir em imóveis: como identificar oportunidades de valorização no  mer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6" y="1690688"/>
            <a:ext cx="2751827" cy="183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ather forecast: 410 mil imagens, fotos e ilustrações stock livres de  direito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4"/>
          <a:stretch/>
        </p:blipFill>
        <p:spPr bwMode="auto">
          <a:xfrm>
            <a:off x="1206733" y="3752893"/>
            <a:ext cx="2935778" cy="1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isplay Estimated Delivery Date and Time in Shopif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555" y="5296246"/>
            <a:ext cx="2776449" cy="15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02037" y="1825624"/>
            <a:ext cx="6118168" cy="5032375"/>
          </a:xfrm>
        </p:spPr>
        <p:txBody>
          <a:bodyPr>
            <a:normAutofit/>
          </a:bodyPr>
          <a:lstStyle/>
          <a:p>
            <a:r>
              <a:rPr lang="pt-BR" b="1" dirty="0" smtClean="0"/>
              <a:t>Classificação</a:t>
            </a:r>
            <a:r>
              <a:rPr lang="pt-BR" dirty="0"/>
              <a:t>: </a:t>
            </a:r>
            <a:r>
              <a:rPr lang="pt-BR" dirty="0" smtClean="0"/>
              <a:t>Os rótulos pertencem a um </a:t>
            </a:r>
            <a:r>
              <a:rPr lang="pt-BR" b="1" dirty="0" smtClean="0"/>
              <a:t>conjunto finito e discreto</a:t>
            </a:r>
            <a:r>
              <a:rPr lang="pt-BR" dirty="0" smtClean="0"/>
              <a:t> de valores, i.e., pertencem a categorias (ou classes).</a:t>
            </a:r>
          </a:p>
          <a:p>
            <a:r>
              <a:rPr lang="pt-BR" dirty="0" smtClean="0"/>
              <a:t>Aplicações: 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Filtro de Spam: “spam” </a:t>
            </a:r>
            <a:r>
              <a:rPr lang="pt-BR" dirty="0"/>
              <a:t>ou </a:t>
            </a:r>
            <a:r>
              <a:rPr lang="pt-BR" dirty="0" smtClean="0"/>
              <a:t>“não-spam”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Diagnóstico médico: “saudável” </a:t>
            </a:r>
            <a:r>
              <a:rPr lang="pt-BR" dirty="0" smtClean="0"/>
              <a:t>ou</a:t>
            </a:r>
            <a:r>
              <a:rPr lang="pt-BR" dirty="0" smtClean="0"/>
              <a:t> “doente”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Reconhecimento facial: “dono</a:t>
            </a:r>
            <a:r>
              <a:rPr lang="pt-BR" dirty="0"/>
              <a:t>” e </a:t>
            </a:r>
            <a:r>
              <a:rPr lang="pt-BR" dirty="0" smtClean="0"/>
              <a:t>“não-dono”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Imagem de gato, cachorro ou </a:t>
            </a:r>
            <a:r>
              <a:rPr lang="pt-BR" dirty="0" smtClean="0"/>
              <a:t>pássaro</a:t>
            </a:r>
          </a:p>
        </p:txBody>
      </p:sp>
      <p:pic>
        <p:nvPicPr>
          <p:cNvPr id="4" name="Picture 2" descr="💌 Email Spam Classification With Accuracy &gt; 98%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4503"/>
          <a:stretch/>
        </p:blipFill>
        <p:spPr bwMode="auto">
          <a:xfrm>
            <a:off x="199505" y="1461567"/>
            <a:ext cx="2826327" cy="16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5 vantagens do reconhecimento facial no pagamento - Varejo S.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3" y="5266166"/>
            <a:ext cx="2567534" cy="15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iagnóstico IA: limites e potencial da inteligência artificial na medici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31" y="3378562"/>
            <a:ext cx="2629003" cy="17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40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pic>
        <p:nvPicPr>
          <p:cNvPr id="3080" name="Picture 8" descr="trying to show your a &quot;qualified Developper in 2024&quot; but your using Qwik  Framework / city 😎 currently working on: 👇 &quot;what could be a e-commerce  platform&quot; https://lnkd.in/eUS3tZfp of course… | Jean-Philipp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t="22215" r="2227" b="4038"/>
          <a:stretch/>
        </p:blipFill>
        <p:spPr bwMode="auto">
          <a:xfrm>
            <a:off x="838200" y="2161307"/>
            <a:ext cx="6817423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863842" y="2800858"/>
            <a:ext cx="38958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Diferente </a:t>
            </a:r>
            <a:r>
              <a:rPr lang="pt-BR" sz="3200" dirty="0" smtClean="0"/>
              <a:t>do paradigma </a:t>
            </a:r>
            <a:r>
              <a:rPr lang="pt-BR" sz="3200" dirty="0"/>
              <a:t>anterior, aqui </a:t>
            </a:r>
            <a:r>
              <a:rPr lang="pt-BR" sz="3200" b="1" dirty="0"/>
              <a:t>não existe </a:t>
            </a:r>
            <a:r>
              <a:rPr lang="pt-BR" sz="3200" b="1" dirty="0" smtClean="0"/>
              <a:t>um tutor (i.e., professor)</a:t>
            </a:r>
            <a:r>
              <a:rPr lang="pt-BR" sz="3200" dirty="0" smtClean="0"/>
              <a:t> </a:t>
            </a:r>
            <a:endParaRPr lang="pt-B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1775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pic>
        <p:nvPicPr>
          <p:cNvPr id="2050" name="Picture 2" descr="The difference between supervised and unsupervised learning, illustrated by  @Ciaraioch #supervisedlearning #unsupervisedlearning #machinelearning  #dataanalytics #BigData #Analytics #DataScience #Statistics #DataScientists  #StatisticalLitera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/>
          <a:stretch/>
        </p:blipFill>
        <p:spPr bwMode="auto">
          <a:xfrm>
            <a:off x="1448922" y="1690688"/>
            <a:ext cx="6038493" cy="45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448922" y="6244361"/>
            <a:ext cx="6038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/>
              <a:t>Eu </a:t>
            </a:r>
            <a:r>
              <a:rPr lang="pt-BR" sz="2000" dirty="0"/>
              <a:t>não sei o que é isso, mas esses aqui se parecem</a:t>
            </a:r>
            <a:r>
              <a:rPr lang="pt-BR" sz="2000" dirty="0" smtClean="0"/>
              <a:t>!</a:t>
            </a:r>
            <a:endParaRPr lang="pt-BR" sz="2000" dirty="0"/>
          </a:p>
        </p:txBody>
      </p:sp>
      <p:sp>
        <p:nvSpPr>
          <p:cNvPr id="6" name="Retângulo 5"/>
          <p:cNvSpPr/>
          <p:nvPr/>
        </p:nvSpPr>
        <p:spPr>
          <a:xfrm>
            <a:off x="7697586" y="3439368"/>
            <a:ext cx="38415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/>
              <a:t>Ou seja, não existem rótulos.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7213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id="{8C5488AE-34B4-EF1D-F674-507FF2FCD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0285" y="1825624"/>
                <a:ext cx="6513169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Como </a:t>
                </a:r>
                <a:r>
                  <a:rPr lang="pt-BR" b="1" dirty="0"/>
                  <a:t>funciona:</a:t>
                </a:r>
                <a:r>
                  <a:rPr lang="pt-BR" dirty="0"/>
                  <a:t> O modelo recebe apenas a </a:t>
                </a:r>
                <a:r>
                  <a:rPr lang="pt-BR" dirty="0" smtClean="0"/>
                  <a:t>entrada,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. </a:t>
                </a:r>
                <a:r>
                  <a:rPr lang="pt-BR" b="1" dirty="0" smtClean="0"/>
                  <a:t>Não </a:t>
                </a:r>
                <a:r>
                  <a:rPr lang="pt-BR" b="1" dirty="0"/>
                  <a:t>há um </a:t>
                </a:r>
                <a:r>
                  <a:rPr lang="pt-BR" b="1" dirty="0" smtClean="0"/>
                  <a:t>rótulo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dizendo o que é o quê.</a:t>
                </a:r>
              </a:p>
              <a:p>
                <a:r>
                  <a:rPr lang="pt-BR" b="1" dirty="0" smtClean="0"/>
                  <a:t>O objetivo:</a:t>
                </a:r>
                <a:r>
                  <a:rPr lang="pt-BR" dirty="0" smtClean="0"/>
                  <a:t> </a:t>
                </a:r>
                <a:r>
                  <a:rPr lang="pt-BR" dirty="0"/>
                  <a:t>Encontrar estruturas, semelhanças e grupos escondidos nos dados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/>
                  <a:t>O </a:t>
                </a:r>
                <a:r>
                  <a:rPr lang="pt-BR" b="1" dirty="0" smtClean="0"/>
                  <a:t>“insight</a:t>
                </a:r>
                <a:r>
                  <a:rPr lang="pt-BR" b="1" dirty="0"/>
                  <a:t>":</a:t>
                </a:r>
                <a:r>
                  <a:rPr lang="pt-BR" dirty="0"/>
                  <a:t> A máquina não sabe o </a:t>
                </a:r>
                <a:r>
                  <a:rPr lang="pt-BR" dirty="0" smtClean="0"/>
                  <a:t>que </a:t>
                </a:r>
                <a:r>
                  <a:rPr lang="pt-BR" dirty="0"/>
                  <a:t>encontrou, mas sabe que "estes itens aqui são </a:t>
                </a:r>
                <a:r>
                  <a:rPr lang="pt-BR" dirty="0" smtClean="0"/>
                  <a:t>parecidos/similares </a:t>
                </a:r>
                <a:r>
                  <a:rPr lang="pt-BR" dirty="0"/>
                  <a:t>entre si e diferentes daqueles ali</a:t>
                </a:r>
                <a:r>
                  <a:rPr lang="pt-BR" dirty="0" smtClean="0"/>
                  <a:t>".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C5488AE-34B4-EF1D-F674-507FF2FCD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0285" y="1825624"/>
                <a:ext cx="6513169" cy="5032375"/>
              </a:xfrm>
              <a:blipFill rotWithShape="0">
                <a:blip r:embed="rId3"/>
                <a:stretch>
                  <a:fillRect l="-1685" t="-1937" r="-31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/>
          <p:cNvGrpSpPr/>
          <p:nvPr/>
        </p:nvGrpSpPr>
        <p:grpSpPr>
          <a:xfrm>
            <a:off x="-12216" y="1634257"/>
            <a:ext cx="5552502" cy="5014422"/>
            <a:chOff x="187286" y="1634257"/>
            <a:chExt cx="5552502" cy="5014422"/>
          </a:xfrm>
        </p:grpSpPr>
        <p:pic>
          <p:nvPicPr>
            <p:cNvPr id="6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xmlns="" id="{E01884DA-152B-FB68-C204-EDCDD46E5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97441" y="1634257"/>
              <a:ext cx="2918634" cy="216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iagrama">
              <a:extLst>
                <a:ext uri="{FF2B5EF4-FFF2-40B4-BE49-F238E27FC236}">
                  <a16:creationId xmlns:a16="http://schemas.microsoft.com/office/drawing/2014/main" xmlns="" id="{8B9A1E77-24B1-7DF5-03C9-94E6E4C7F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97441" y="4466752"/>
              <a:ext cx="2918634" cy="21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eta: para Baixo 4">
              <a:extLst>
                <a:ext uri="{FF2B5EF4-FFF2-40B4-BE49-F238E27FC236}">
                  <a16:creationId xmlns:a16="http://schemas.microsoft.com/office/drawing/2014/main" xmlns="" id="{9E19AC8B-C706-78C1-076D-5A1287FC616E}"/>
                </a:ext>
              </a:extLst>
            </p:cNvPr>
            <p:cNvSpPr/>
            <p:nvPr/>
          </p:nvSpPr>
          <p:spPr>
            <a:xfrm>
              <a:off x="3108030" y="3893589"/>
              <a:ext cx="297455" cy="47864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xmlns="" id="{1F4FDDD9-F55E-36C2-19FF-7B20360E355B}"/>
                </a:ext>
              </a:extLst>
            </p:cNvPr>
            <p:cNvSpPr txBox="1"/>
            <p:nvPr/>
          </p:nvSpPr>
          <p:spPr>
            <a:xfrm>
              <a:off x="574569" y="2311840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xmlns="" id="{2733FB70-7468-6FEE-704E-38F210F09CBE}"/>
                </a:ext>
              </a:extLst>
            </p:cNvPr>
            <p:cNvSpPr txBox="1"/>
            <p:nvPr/>
          </p:nvSpPr>
          <p:spPr>
            <a:xfrm>
              <a:off x="187286" y="5096050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xmlns="" id="{2150A039-C911-B65B-8594-4F8B7895B339}"/>
                </a:ext>
              </a:extLst>
            </p:cNvPr>
            <p:cNvSpPr txBox="1"/>
            <p:nvPr/>
          </p:nvSpPr>
          <p:spPr>
            <a:xfrm>
              <a:off x="3317350" y="3840524"/>
              <a:ext cx="2422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/>
                <a:t>Algoritmo de aprendizado não-supervisionado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4"/>
            <a:ext cx="1109887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Algoritmos não-supervisionados tratam </a:t>
            </a:r>
            <a:r>
              <a:rPr lang="pt-BR" dirty="0"/>
              <a:t>problemas de 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smtClean="0"/>
              <a:t>clusterização</a:t>
            </a:r>
            <a:r>
              <a:rPr lang="pt-BR" b="1" dirty="0"/>
              <a:t>, </a:t>
            </a:r>
            <a:endParaRPr lang="pt-BR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smtClean="0"/>
              <a:t>detecção </a:t>
            </a:r>
            <a:r>
              <a:rPr lang="pt-BR" b="1" dirty="0"/>
              <a:t>de anomalias (</a:t>
            </a:r>
            <a:r>
              <a:rPr lang="pt-BR" b="1" i="1" dirty="0" err="1"/>
              <a:t>outliers</a:t>
            </a:r>
            <a:r>
              <a:rPr lang="pt-BR" b="1" dirty="0"/>
              <a:t>), </a:t>
            </a:r>
            <a:endParaRPr lang="pt-BR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smtClean="0"/>
              <a:t>redução </a:t>
            </a:r>
            <a:r>
              <a:rPr lang="pt-BR" b="1" dirty="0"/>
              <a:t>de </a:t>
            </a:r>
            <a:r>
              <a:rPr lang="pt-BR" b="1" dirty="0" smtClean="0"/>
              <a:t>dimensionalidade.</a:t>
            </a:r>
          </a:p>
        </p:txBody>
      </p:sp>
    </p:spTree>
    <p:extLst>
      <p:ext uri="{BB962C8B-B14F-4D97-AF65-F5344CB8AC3E}">
        <p14:creationId xmlns:p14="http://schemas.microsoft.com/office/powerpoint/2010/main" val="2163744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18661" y="1825624"/>
            <a:ext cx="6134793" cy="5032375"/>
          </a:xfrm>
        </p:spPr>
        <p:txBody>
          <a:bodyPr>
            <a:normAutofit/>
          </a:bodyPr>
          <a:lstStyle/>
          <a:p>
            <a:r>
              <a:rPr lang="pt-BR" b="1" i="1" dirty="0" err="1" smtClean="0"/>
              <a:t>Clustering</a:t>
            </a:r>
            <a:r>
              <a:rPr lang="pt-BR" b="1" dirty="0" smtClean="0"/>
              <a:t> (ou agrupamento</a:t>
            </a:r>
            <a:r>
              <a:rPr lang="pt-BR" b="1" dirty="0"/>
              <a:t>):</a:t>
            </a:r>
            <a:r>
              <a:rPr lang="pt-BR" dirty="0"/>
              <a:t> </a:t>
            </a:r>
            <a:r>
              <a:rPr lang="pt-BR" dirty="0" smtClean="0"/>
              <a:t>serve </a:t>
            </a:r>
            <a:r>
              <a:rPr lang="pt-BR" dirty="0"/>
              <a:t>para encontrar </a:t>
            </a:r>
            <a:r>
              <a:rPr lang="pt-BR" dirty="0" smtClean="0"/>
              <a:t>grupos, muitas vezes escondidos, </a:t>
            </a:r>
            <a:r>
              <a:rPr lang="pt-BR" dirty="0"/>
              <a:t>nos </a:t>
            </a:r>
            <a:r>
              <a:rPr lang="pt-BR" dirty="0" smtClean="0"/>
              <a:t>dados.</a:t>
            </a:r>
          </a:p>
          <a:p>
            <a:r>
              <a:rPr lang="pt-BR" b="1" dirty="0" smtClean="0"/>
              <a:t>Exemplo:</a:t>
            </a:r>
            <a:r>
              <a:rPr lang="pt-BR" dirty="0"/>
              <a:t> "Quem viu isso, também </a:t>
            </a:r>
            <a:r>
              <a:rPr lang="pt-BR" dirty="0" smtClean="0"/>
              <a:t>viu ou ouviu </a:t>
            </a:r>
            <a:r>
              <a:rPr lang="pt-BR" dirty="0"/>
              <a:t>aquilo".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 </a:t>
            </a:r>
            <a:r>
              <a:rPr lang="pt-BR" dirty="0" err="1" smtClean="0"/>
              <a:t>Netflix</a:t>
            </a:r>
            <a:r>
              <a:rPr lang="pt-BR" dirty="0" smtClean="0"/>
              <a:t>, </a:t>
            </a:r>
            <a:r>
              <a:rPr lang="pt-BR" dirty="0" err="1" smtClean="0"/>
              <a:t>Spotify</a:t>
            </a:r>
            <a:r>
              <a:rPr lang="pt-BR" dirty="0" smtClean="0"/>
              <a:t>, etc. utilizam </a:t>
            </a:r>
            <a:r>
              <a:rPr lang="pt-BR" i="1" dirty="0" err="1" smtClean="0"/>
              <a:t>clustering</a:t>
            </a:r>
            <a:r>
              <a:rPr lang="pt-BR" dirty="0" smtClean="0"/>
              <a:t> </a:t>
            </a:r>
            <a:r>
              <a:rPr lang="pt-BR" dirty="0"/>
              <a:t>para recomendar </a:t>
            </a:r>
            <a:r>
              <a:rPr lang="pt-BR" dirty="0" smtClean="0"/>
              <a:t>filmes e músicas </a:t>
            </a:r>
            <a:r>
              <a:rPr lang="pt-BR" dirty="0"/>
              <a:t>baseando-se em grupos de usuários com comportamentos e gostos </a:t>
            </a:r>
            <a:r>
              <a:rPr lang="pt-BR" dirty="0" smtClean="0"/>
              <a:t>similares aos </a:t>
            </a:r>
            <a:r>
              <a:rPr lang="pt-BR" dirty="0"/>
              <a:t>seus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Picture 2" descr="https://www.ecloudvalley.com/wp-content/uploads/2019/09/Unsupervised-learning.png">
            <a:extLst>
              <a:ext uri="{FF2B5EF4-FFF2-40B4-BE49-F238E27FC236}">
                <a16:creationId xmlns:a16="http://schemas.microsoft.com/office/drawing/2014/main" xmlns="" id="{D5263760-ABE7-908A-A483-E7B4239BF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0299" r="3988" b="11337"/>
          <a:stretch/>
        </p:blipFill>
        <p:spPr bwMode="auto">
          <a:xfrm>
            <a:off x="398992" y="2853671"/>
            <a:ext cx="5317591" cy="22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9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8800" dirty="0" smtClean="0">
                <a:solidFill>
                  <a:srgbClr val="FF0000"/>
                </a:solidFill>
              </a:rPr>
              <a:t>PAREI AQUI!!!!!!!!!!!</a:t>
            </a:r>
            <a:endParaRPr lang="pt-BR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55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86647" y="1825624"/>
            <a:ext cx="6666807" cy="5032375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Redução de Dimensionalidade:</a:t>
            </a:r>
            <a:r>
              <a:rPr lang="pt-BR" dirty="0"/>
              <a:t> Serve para simplificar dados complexos, focando apenas no que importa.</a:t>
            </a:r>
          </a:p>
          <a:p>
            <a:r>
              <a:rPr lang="pt-BR" b="1" dirty="0"/>
              <a:t>Exemplo:</a:t>
            </a:r>
            <a:r>
              <a:rPr lang="pt-BR" dirty="0"/>
              <a:t> </a:t>
            </a:r>
            <a:endParaRPr lang="pt-BR" dirty="0" smtClean="0"/>
          </a:p>
          <a:p>
            <a:pPr lvl="1"/>
            <a:r>
              <a:rPr lang="pt-BR" dirty="0" smtClean="0"/>
              <a:t>Comprimir </a:t>
            </a:r>
            <a:r>
              <a:rPr lang="pt-BR" dirty="0"/>
              <a:t>uma imagem mantendo a </a:t>
            </a:r>
            <a:r>
              <a:rPr lang="pt-BR" dirty="0" smtClean="0"/>
              <a:t>qualidade. </a:t>
            </a:r>
          </a:p>
          <a:p>
            <a:pPr lvl="1"/>
            <a:r>
              <a:rPr lang="pt-BR" dirty="0" smtClean="0"/>
              <a:t>remover </a:t>
            </a:r>
            <a:r>
              <a:rPr lang="pt-BR" dirty="0"/>
              <a:t>informações inúteis de um banco de dados gigante para processá-lo mais rápido</a:t>
            </a:r>
            <a:r>
              <a:rPr lang="pt-BR" dirty="0" smtClean="0"/>
              <a:t>.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Visualização de Dados:</a:t>
            </a:r>
            <a:r>
              <a:rPr lang="pt-BR" dirty="0">
                <a:solidFill>
                  <a:srgbClr val="FF0000"/>
                </a:solidFill>
              </a:rPr>
              <a:t> Transformar tabelas com 100 colunas em um gráfico de 2 eixos ($x, y$) que humanos conseguem entender.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Picture 4" descr="https://slideplayer.com/slide/13055479/79/images/6/Data+Compression+Reduce+data+from+3D+to+2D+Andrew+Ng.jpg">
            <a:extLst>
              <a:ext uri="{FF2B5EF4-FFF2-40B4-BE49-F238E27FC236}">
                <a16:creationId xmlns:a16="http://schemas.microsoft.com/office/drawing/2014/main" xmlns="" id="{7EC8CA93-5627-1841-37B3-2A4EB6203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7" t="15017" r="3654" b="20689"/>
          <a:stretch/>
        </p:blipFill>
        <p:spPr bwMode="auto">
          <a:xfrm>
            <a:off x="262111" y="2482914"/>
            <a:ext cx="4998796" cy="28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9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075671" y="6188826"/>
            <a:ext cx="4040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 smtClean="0"/>
              <a:t>Como as máquinas aprendem?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4" y="453044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86647" y="1825624"/>
            <a:ext cx="6666807" cy="5032375"/>
          </a:xfrm>
        </p:spPr>
        <p:txBody>
          <a:bodyPr>
            <a:normAutofit/>
          </a:bodyPr>
          <a:lstStyle/>
          <a:p>
            <a:r>
              <a:rPr lang="pt-BR" b="1" dirty="0"/>
              <a:t>Detecção de Anomalias:</a:t>
            </a:r>
            <a:r>
              <a:rPr lang="pt-BR" dirty="0"/>
              <a:t> Serve para identificar o "estranho no ninho" ou padrões que fogem completamente do normal.</a:t>
            </a:r>
          </a:p>
          <a:p>
            <a:r>
              <a:rPr lang="pt-BR" b="1" dirty="0"/>
              <a:t>Exemplo:</a:t>
            </a:r>
            <a:r>
              <a:rPr lang="pt-BR" dirty="0"/>
              <a:t> Um banco bloqueando uma compra suspeita no seu cartão de crédito porque ela não condiz com seus hábitos</a:t>
            </a:r>
            <a:r>
              <a:rPr lang="pt-BR" dirty="0" smtClean="0"/>
              <a:t>.</a:t>
            </a:r>
          </a:p>
          <a:p>
            <a:r>
              <a:rPr lang="pt-BR" b="1" dirty="0">
                <a:solidFill>
                  <a:srgbClr val="FF0000"/>
                </a:solidFill>
              </a:rPr>
              <a:t>Detecção de Anomalias:</a:t>
            </a:r>
            <a:r>
              <a:rPr lang="pt-BR" dirty="0">
                <a:solidFill>
                  <a:srgbClr val="FF0000"/>
                </a:solidFill>
              </a:rPr>
              <a:t> Identificar comportamentos estranhos que podem indicar fraude no cartão de crédito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15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781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 smtClean="0"/>
              <a:t>Aplicações </a:t>
            </a:r>
            <a:r>
              <a:rPr lang="pt-BR" sz="2000" b="1" dirty="0"/>
              <a:t>Práticas:</a:t>
            </a:r>
          </a:p>
          <a:p>
            <a:r>
              <a:rPr lang="pt-BR" sz="2000" b="1" dirty="0"/>
              <a:t>Sistemas de Recomendação:</a:t>
            </a:r>
            <a:r>
              <a:rPr lang="pt-BR" sz="2000" dirty="0"/>
              <a:t> "Quem viu isso, também viu aquilo".</a:t>
            </a:r>
          </a:p>
          <a:p>
            <a:r>
              <a:rPr lang="pt-BR" sz="2000" b="1" dirty="0" smtClean="0"/>
              <a:t>Visualização </a:t>
            </a:r>
            <a:r>
              <a:rPr lang="pt-BR" sz="2000" b="1" dirty="0"/>
              <a:t>de Dados:</a:t>
            </a:r>
            <a:r>
              <a:rPr lang="pt-BR" sz="2000" dirty="0"/>
              <a:t> Transformar tabelas com 100 colunas em um gráfico de 2 eixos ($x, y$) que humanos conseguem entender</a:t>
            </a:r>
            <a:r>
              <a:rPr lang="pt-BR" sz="2000" dirty="0" smtClean="0"/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13942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Definição: encontrar estrutura em dados sem rótulos.</a:t>
            </a:r>
          </a:p>
          <a:p>
            <a:r>
              <a:rPr lang="pt-BR" dirty="0"/>
              <a:t>Tarefas: </a:t>
            </a:r>
            <a:r>
              <a:rPr lang="pt-BR" dirty="0" err="1"/>
              <a:t>clustering</a:t>
            </a:r>
            <a:r>
              <a:rPr lang="pt-BR" dirty="0"/>
              <a:t>, redução de dimensionalidade, detecção de anomalias.</a:t>
            </a:r>
          </a:p>
          <a:p>
            <a:r>
              <a:rPr lang="pt-BR" dirty="0"/>
              <a:t>Exemplos: segmentação de clientes, agrupamento de notícias, PCA/t-SNE.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8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b="1" dirty="0"/>
              <a:t>Por que é útil?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Descoberta:</a:t>
            </a:r>
            <a:r>
              <a:rPr lang="pt-BR" dirty="0"/>
              <a:t> Encontrar categorias que os humanos ainda não perceberam.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Simplificação:</a:t>
            </a:r>
            <a:r>
              <a:rPr lang="pt-BR" dirty="0"/>
              <a:t> Resumir grandes quantidades de dados em grupos menores e gerenciáveis.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Organização:</a:t>
            </a:r>
            <a:r>
              <a:rPr lang="pt-BR" dirty="0"/>
              <a:t> Criar ordem no caos dos dados brutos</a:t>
            </a:r>
            <a:r>
              <a:rPr lang="pt-BR" dirty="0" smtClean="0"/>
              <a:t>.</a:t>
            </a:r>
            <a:endParaRPr lang="pt-BR" b="1" dirty="0" smtClean="0"/>
          </a:p>
          <a:p>
            <a:r>
              <a:rPr lang="pt-BR" b="1" dirty="0" smtClean="0"/>
              <a:t>Aplicações</a:t>
            </a:r>
            <a:r>
              <a:rPr lang="pt-BR" b="1" dirty="0"/>
              <a:t>:</a:t>
            </a:r>
            <a:endParaRPr lang="pt-BR" dirty="0"/>
          </a:p>
          <a:p>
            <a:pPr lvl="1"/>
            <a:r>
              <a:rPr lang="pt-BR" b="1" dirty="0" err="1"/>
              <a:t>Clustering</a:t>
            </a:r>
            <a:r>
              <a:rPr lang="pt-BR" b="1" dirty="0"/>
              <a:t>:</a:t>
            </a:r>
            <a:r>
              <a:rPr lang="pt-BR" dirty="0"/>
              <a:t> Agrupar clientes que compram coisas parecidas.</a:t>
            </a:r>
          </a:p>
          <a:p>
            <a:pPr lvl="1"/>
            <a:r>
              <a:rPr lang="pt-BR" b="1" dirty="0"/>
              <a:t>Sistemas de Recomendação:</a:t>
            </a:r>
            <a:r>
              <a:rPr lang="pt-BR" dirty="0"/>
              <a:t> "Quem viu isso, também viu aquilo".</a:t>
            </a:r>
          </a:p>
          <a:p>
            <a:pPr lvl="1"/>
            <a:r>
              <a:rPr lang="pt-BR" dirty="0"/>
              <a:t>Detecção de anomalias (fraude no cartão de crédito).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4386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36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</a:t>
            </a:r>
            <a:r>
              <a:rPr lang="pt-BR" dirty="0" smtClean="0"/>
              <a:t>reforço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Título (no slide):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/>
              <a:t>Reinforcement</a:t>
            </a:r>
            <a:r>
              <a:rPr lang="pt-BR" dirty="0"/>
              <a:t> Learning)</a:t>
            </a:r>
          </a:p>
          <a:p>
            <a:r>
              <a:rPr lang="pt-BR" b="1" dirty="0" err="1"/>
              <a:t>Bullets</a:t>
            </a:r>
            <a:r>
              <a:rPr lang="pt-BR" b="1" dirty="0"/>
              <a:t> (no slide):</a:t>
            </a:r>
            <a:endParaRPr lang="pt-BR" dirty="0"/>
          </a:p>
          <a:p>
            <a:r>
              <a:rPr lang="pt-BR" dirty="0"/>
              <a:t>Definição: agente aprende por interação e recompensa.</a:t>
            </a:r>
          </a:p>
          <a:p>
            <a:r>
              <a:rPr lang="pt-BR" dirty="0"/>
              <a:t>Componentes: estado, ação, recompensa, política, ambiente.</a:t>
            </a:r>
          </a:p>
          <a:p>
            <a:r>
              <a:rPr lang="pt-BR" dirty="0"/>
              <a:t>Exemplos: jogos (Atari, Go), robótica, sistemas de recomendação com feedback.</a:t>
            </a:r>
          </a:p>
          <a:p>
            <a:r>
              <a:rPr lang="pt-BR" dirty="0"/>
              <a:t>Força: ótimo para decisões sequenciais e objetivos de longo prazo.</a:t>
            </a:r>
          </a:p>
          <a:p>
            <a:r>
              <a:rPr lang="pt-BR" dirty="0"/>
              <a:t>Fraqueza: amostras custosas, exploração vs. exploração, instável.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46F6830-B3DF-4F50-823F-7E36C433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71E0B55-13FE-4ADE-80F7-AFEDEF27C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333" y="1856934"/>
            <a:ext cx="6588086" cy="500106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Abordagem de aprendizado totalmente diferente das anteriores, pois </a:t>
            </a:r>
            <a:r>
              <a:rPr lang="pt-BR" b="1" i="1" dirty="0">
                <a:solidFill>
                  <a:srgbClr val="7030A0"/>
                </a:solidFill>
              </a:rPr>
              <a:t>não temos exemplos de treinamento</a:t>
            </a:r>
            <a:r>
              <a:rPr lang="pt-BR" dirty="0"/>
              <a:t>, sejam eles rotulados ou não.</a:t>
            </a:r>
          </a:p>
          <a:p>
            <a:pPr marL="171450" indent="-171450"/>
            <a:r>
              <a:rPr lang="pt-BR" dirty="0"/>
              <a:t>O algoritmo de aprendizado por reforço, chamado de </a:t>
            </a:r>
            <a:r>
              <a:rPr lang="pt-BR" b="1" i="1" dirty="0">
                <a:solidFill>
                  <a:srgbClr val="00B050"/>
                </a:solidFill>
              </a:rPr>
              <a:t>agente</a:t>
            </a:r>
            <a:r>
              <a:rPr lang="pt-BR" dirty="0"/>
              <a:t> nesse contexto, aprende como se comportar em um </a:t>
            </a:r>
            <a:r>
              <a:rPr lang="pt-BR" b="1" i="1" dirty="0">
                <a:solidFill>
                  <a:srgbClr val="00B050"/>
                </a:solidFill>
              </a:rPr>
              <a:t>ambiente</a:t>
            </a:r>
            <a:r>
              <a:rPr lang="pt-BR" dirty="0"/>
              <a:t> através de interações do tipo </a:t>
            </a:r>
            <a:r>
              <a:rPr lang="pt-BR" b="1" i="1" dirty="0">
                <a:solidFill>
                  <a:srgbClr val="00B050"/>
                </a:solidFill>
              </a:rPr>
              <a:t>tentativa e erro</a:t>
            </a:r>
            <a:r>
              <a:rPr lang="pt-BR" dirty="0"/>
              <a:t>.</a:t>
            </a:r>
          </a:p>
          <a:p>
            <a:r>
              <a:rPr lang="pt-BR" dirty="0"/>
              <a:t>O </a:t>
            </a:r>
            <a:r>
              <a:rPr lang="pt-BR" b="1" i="1" dirty="0"/>
              <a:t>agente</a:t>
            </a:r>
            <a:r>
              <a:rPr lang="pt-BR" dirty="0"/>
              <a:t> observa o </a:t>
            </a:r>
            <a:r>
              <a:rPr lang="pt-BR" b="1" i="1" dirty="0"/>
              <a:t>estado</a:t>
            </a:r>
            <a:r>
              <a:rPr lang="pt-BR" dirty="0"/>
              <a:t> do </a:t>
            </a:r>
            <a:r>
              <a:rPr lang="pt-BR" b="1" i="1" dirty="0"/>
              <a:t>ambiente</a:t>
            </a:r>
            <a:r>
              <a:rPr lang="pt-BR" dirty="0"/>
              <a:t>, seleciona e executa uma </a:t>
            </a:r>
            <a:r>
              <a:rPr lang="pt-BR" b="1" i="1" dirty="0"/>
              <a:t>ação </a:t>
            </a:r>
            <a:r>
              <a:rPr lang="pt-BR" dirty="0"/>
              <a:t>e recebe uma </a:t>
            </a:r>
            <a:r>
              <a:rPr lang="pt-BR" b="1" i="1" dirty="0"/>
              <a:t>recompensa </a:t>
            </a:r>
            <a:r>
              <a:rPr lang="pt-BR" dirty="0"/>
              <a:t>(ou </a:t>
            </a:r>
            <a:r>
              <a:rPr lang="pt-BR" b="1" i="1" dirty="0"/>
              <a:t>reforço +/-</a:t>
            </a:r>
            <a:r>
              <a:rPr lang="pt-BR" dirty="0"/>
              <a:t>) em consequência da </a:t>
            </a:r>
            <a:r>
              <a:rPr lang="pt-BR" b="1" i="1" dirty="0"/>
              <a:t>ação</a:t>
            </a:r>
            <a:r>
              <a:rPr lang="pt-BR" dirty="0"/>
              <a:t> tomada.</a:t>
            </a:r>
          </a:p>
        </p:txBody>
      </p:sp>
      <p:pic>
        <p:nvPicPr>
          <p:cNvPr id="4098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xmlns="" id="{4F81617B-E2D8-3D99-7A15-737CF6E23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956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46F6830-B3DF-4F50-823F-7E36C433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71E0B55-13FE-4ADE-80F7-AFEDEF27C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1856934"/>
            <a:ext cx="7133269" cy="5001065"/>
          </a:xfrm>
        </p:spPr>
        <p:txBody>
          <a:bodyPr>
            <a:normAutofit/>
          </a:bodyPr>
          <a:lstStyle/>
          <a:p>
            <a:r>
              <a:rPr lang="pt-BR" dirty="0"/>
              <a:t>Seguindo estes passos, o agente aprende por si só qual a melhor </a:t>
            </a:r>
            <a:r>
              <a:rPr lang="pt-BR" b="1" i="1" dirty="0">
                <a:solidFill>
                  <a:srgbClr val="7030A0"/>
                </a:solidFill>
              </a:rPr>
              <a:t>estratégia</a:t>
            </a:r>
            <a:r>
              <a:rPr lang="pt-BR" dirty="0"/>
              <a:t>, chamada de </a:t>
            </a:r>
            <a:r>
              <a:rPr lang="pt-BR" b="1" i="1" dirty="0">
                <a:solidFill>
                  <a:srgbClr val="7030A0"/>
                </a:solidFill>
              </a:rPr>
              <a:t>política</a:t>
            </a:r>
            <a:r>
              <a:rPr lang="pt-BR" dirty="0"/>
              <a:t>, para obter a </a:t>
            </a:r>
            <a:r>
              <a:rPr lang="pt-BR" b="1" i="1" dirty="0">
                <a:solidFill>
                  <a:srgbClr val="00B050"/>
                </a:solidFill>
              </a:rPr>
              <a:t>maior recompensa possível ao longo do tempo</a:t>
            </a:r>
            <a:r>
              <a:rPr lang="pt-BR" dirty="0"/>
              <a:t>.</a:t>
            </a:r>
          </a:p>
          <a:p>
            <a:r>
              <a:rPr lang="pt-BR" dirty="0"/>
              <a:t>Uma </a:t>
            </a:r>
            <a:r>
              <a:rPr lang="pt-BR" b="1" i="1" dirty="0"/>
              <a:t>política</a:t>
            </a:r>
            <a:r>
              <a:rPr lang="pt-BR" dirty="0"/>
              <a:t> define qual </a:t>
            </a:r>
            <a:r>
              <a:rPr lang="pt-BR" b="1" i="1" dirty="0"/>
              <a:t>ação</a:t>
            </a:r>
            <a:r>
              <a:rPr lang="pt-BR" dirty="0"/>
              <a:t> o </a:t>
            </a:r>
            <a:r>
              <a:rPr lang="pt-BR" b="1" i="1" dirty="0"/>
              <a:t>agente</a:t>
            </a:r>
            <a:r>
              <a:rPr lang="pt-BR" dirty="0"/>
              <a:t> deve escolher quando o </a:t>
            </a:r>
            <a:r>
              <a:rPr lang="pt-BR" b="1" i="1" dirty="0"/>
              <a:t>ambiente</a:t>
            </a:r>
            <a:r>
              <a:rPr lang="pt-BR" dirty="0"/>
              <a:t> estiver em um determinado </a:t>
            </a:r>
            <a:r>
              <a:rPr lang="pt-BR" b="1" i="1" dirty="0"/>
              <a:t>estado</a:t>
            </a:r>
            <a:r>
              <a:rPr lang="pt-BR" dirty="0"/>
              <a:t>.</a:t>
            </a:r>
          </a:p>
          <a:p>
            <a:r>
              <a:rPr lang="pt-BR" dirty="0"/>
              <a:t>Portanto, a </a:t>
            </a:r>
            <a:r>
              <a:rPr lang="pt-BR" b="1" i="1" dirty="0">
                <a:solidFill>
                  <a:srgbClr val="00B050"/>
                </a:solidFill>
              </a:rPr>
              <a:t>política</a:t>
            </a:r>
            <a:r>
              <a:rPr lang="pt-BR" dirty="0"/>
              <a:t> é uma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função</a:t>
            </a:r>
            <a:r>
              <a:rPr lang="pt-BR" b="1" i="1" dirty="0">
                <a:solidFill>
                  <a:srgbClr val="00B050"/>
                </a:solidFill>
              </a:rPr>
              <a:t> que mapeia os estados do ambiente em ações </a:t>
            </a:r>
            <a:r>
              <a:rPr lang="pt-BR" dirty="0"/>
              <a:t>que o </a:t>
            </a:r>
            <a:r>
              <a:rPr lang="pt-BR" b="1" i="1" dirty="0"/>
              <a:t>agente</a:t>
            </a:r>
            <a:r>
              <a:rPr lang="pt-BR" dirty="0"/>
              <a:t> deve tomar para </a:t>
            </a:r>
            <a:r>
              <a:rPr lang="pt-BR" b="1" i="1" dirty="0">
                <a:solidFill>
                  <a:srgbClr val="00B050"/>
                </a:solidFill>
              </a:rPr>
              <a:t>maximizar as recompensas</a:t>
            </a:r>
            <a:r>
              <a:rPr lang="pt-BR" dirty="0"/>
              <a:t>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FC189173-E522-9843-BFEA-0C9890BD7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177900"/>
            <a:ext cx="1865294" cy="5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0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Exercício: Qual paradigma usar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Caso </a:t>
            </a:r>
            <a:r>
              <a:rPr lang="pt-BR" dirty="0"/>
              <a:t>A: 50k imagens, </a:t>
            </a:r>
            <a:r>
              <a:rPr lang="pt-BR" dirty="0" smtClean="0"/>
              <a:t>todas rotuladas.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smtClean="0"/>
              <a:t>Objetivo</a:t>
            </a:r>
            <a:r>
              <a:rPr lang="pt-BR" dirty="0" smtClean="0"/>
              <a:t>: </a:t>
            </a:r>
            <a:r>
              <a:rPr lang="pt-BR" dirty="0"/>
              <a:t>identificar defeitos em peças.</a:t>
            </a:r>
          </a:p>
          <a:p>
            <a:r>
              <a:rPr lang="pt-BR" dirty="0"/>
              <a:t>Caso B: robô em armazém aprendendo </a:t>
            </a:r>
            <a:r>
              <a:rPr lang="pt-BR" dirty="0" smtClean="0"/>
              <a:t>rotas.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smtClean="0"/>
              <a:t>Objetivo</a:t>
            </a:r>
            <a:r>
              <a:rPr lang="pt-BR" dirty="0" smtClean="0"/>
              <a:t>: decidir </a:t>
            </a:r>
            <a:r>
              <a:rPr lang="pt-BR" dirty="0"/>
              <a:t>caminhos mais rápidos e seguros para coletar caixas.</a:t>
            </a:r>
          </a:p>
          <a:p>
            <a:r>
              <a:rPr lang="pt-BR" dirty="0"/>
              <a:t>Caso C: conjunto de textos sem </a:t>
            </a:r>
            <a:r>
              <a:rPr lang="pt-BR" dirty="0" smtClean="0"/>
              <a:t>rótulos.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smtClean="0"/>
              <a:t>Objetivo</a:t>
            </a:r>
            <a:r>
              <a:rPr lang="pt-BR" dirty="0" smtClean="0"/>
              <a:t>: descobrir tópicos.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ML?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dirty="0" smtClean="0"/>
              <a:t>Programação </a:t>
            </a:r>
            <a:r>
              <a:rPr lang="pt-BR" b="1" dirty="0"/>
              <a:t>Tradicional:</a:t>
            </a:r>
            <a:r>
              <a:rPr lang="pt-BR" dirty="0"/>
              <a:t> Você dá as </a:t>
            </a:r>
            <a:r>
              <a:rPr lang="pt-BR" b="1" dirty="0"/>
              <a:t>regras</a:t>
            </a:r>
            <a:r>
              <a:rPr lang="pt-BR" dirty="0"/>
              <a:t> </a:t>
            </a:r>
            <a:r>
              <a:rPr lang="pt-BR" dirty="0" smtClean="0"/>
              <a:t>(i.e., o programa) e </a:t>
            </a:r>
            <a:r>
              <a:rPr lang="pt-BR" dirty="0"/>
              <a:t>os </a:t>
            </a:r>
            <a:r>
              <a:rPr lang="pt-BR" b="1" dirty="0"/>
              <a:t>dados</a:t>
            </a:r>
            <a:r>
              <a:rPr lang="pt-BR" dirty="0"/>
              <a:t> → O computador </a:t>
            </a:r>
            <a:r>
              <a:rPr lang="pt-BR" dirty="0" smtClean="0"/>
              <a:t>gera o </a:t>
            </a:r>
            <a:r>
              <a:rPr lang="pt-BR" b="1" dirty="0"/>
              <a:t>resultado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</a:t>
            </a:r>
            <a:r>
              <a:rPr lang="pt-BR" i="1" dirty="0"/>
              <a:t>:</a:t>
            </a:r>
            <a:r>
              <a:rPr lang="pt-BR" dirty="0"/>
              <a:t> "Se o e-mail tiver a palavra 'PROMOÇÃO', mova para o lixo</a:t>
            </a:r>
            <a:r>
              <a:rPr lang="pt-BR" dirty="0" smtClean="0"/>
              <a:t>."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621876" y="4073236"/>
            <a:ext cx="3192088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Computador</a:t>
            </a:r>
            <a:endParaRPr lang="pt-BR" sz="3200" b="1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3361876" y="4389120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361876" y="5189913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7813964" y="4810299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/>
          <p:cNvSpPr/>
          <p:nvPr/>
        </p:nvSpPr>
        <p:spPr>
          <a:xfrm>
            <a:off x="2323387" y="4158287"/>
            <a:ext cx="1038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regras</a:t>
            </a:r>
            <a:r>
              <a:rPr lang="pt-BR" sz="2400" dirty="0"/>
              <a:t> </a:t>
            </a:r>
          </a:p>
        </p:txBody>
      </p:sp>
      <p:sp>
        <p:nvSpPr>
          <p:cNvPr id="9" name="Retângulo 8"/>
          <p:cNvSpPr/>
          <p:nvPr/>
        </p:nvSpPr>
        <p:spPr>
          <a:xfrm>
            <a:off x="2323386" y="4935836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dados</a:t>
            </a:r>
            <a:endParaRPr lang="pt-BR" sz="2400" dirty="0"/>
          </a:p>
        </p:txBody>
      </p:sp>
      <p:sp>
        <p:nvSpPr>
          <p:cNvPr id="12" name="Retângulo 11"/>
          <p:cNvSpPr/>
          <p:nvPr/>
        </p:nvSpPr>
        <p:spPr>
          <a:xfrm>
            <a:off x="9176903" y="4573923"/>
            <a:ext cx="1519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resultados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ML?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i="1" dirty="0" err="1" smtClean="0"/>
              <a:t>Machine</a:t>
            </a:r>
            <a:r>
              <a:rPr lang="pt-BR" b="1" i="1" dirty="0" smtClean="0"/>
              <a:t> </a:t>
            </a:r>
            <a:r>
              <a:rPr lang="pt-BR" b="1" i="1" dirty="0"/>
              <a:t>Learning</a:t>
            </a:r>
            <a:r>
              <a:rPr lang="pt-BR" b="1" dirty="0"/>
              <a:t> (ML):</a:t>
            </a:r>
            <a:r>
              <a:rPr lang="pt-BR" dirty="0"/>
              <a:t> Você dá os </a:t>
            </a:r>
            <a:r>
              <a:rPr lang="pt-BR" b="1" dirty="0"/>
              <a:t>dados</a:t>
            </a:r>
            <a:r>
              <a:rPr lang="pt-BR" dirty="0"/>
              <a:t> e os </a:t>
            </a:r>
            <a:r>
              <a:rPr lang="pt-BR" b="1" dirty="0"/>
              <a:t>resultados</a:t>
            </a:r>
            <a:r>
              <a:rPr lang="pt-BR" dirty="0"/>
              <a:t> → O computador descobre as </a:t>
            </a:r>
            <a:r>
              <a:rPr lang="pt-BR" b="1" dirty="0"/>
              <a:t>regras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</a:t>
            </a:r>
            <a:r>
              <a:rPr lang="pt-BR" i="1" dirty="0"/>
              <a:t>:</a:t>
            </a:r>
            <a:r>
              <a:rPr lang="pt-BR" dirty="0"/>
              <a:t> "Aqui estão 1.000 e-mails que são </a:t>
            </a:r>
            <a:r>
              <a:rPr lang="pt-BR" i="1" dirty="0" smtClean="0"/>
              <a:t>spam</a:t>
            </a:r>
            <a:r>
              <a:rPr lang="pt-BR" dirty="0" smtClean="0"/>
              <a:t> e </a:t>
            </a:r>
            <a:r>
              <a:rPr lang="pt-BR" dirty="0"/>
              <a:t>1.000 que não são. Descubra o padrão sozinho</a:t>
            </a:r>
            <a:r>
              <a:rPr lang="pt-BR" dirty="0" smtClean="0"/>
              <a:t>."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621876" y="4073236"/>
            <a:ext cx="3192088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Computador</a:t>
            </a:r>
            <a:endParaRPr lang="pt-BR" sz="3200" b="1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3361876" y="4389120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3361876" y="5189913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7813964" y="4810299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2323387" y="4158287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dados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1841973" y="4935836"/>
            <a:ext cx="1519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resultados</a:t>
            </a:r>
            <a:endParaRPr lang="pt-BR" sz="2400" dirty="0"/>
          </a:p>
        </p:txBody>
      </p:sp>
      <p:sp>
        <p:nvSpPr>
          <p:cNvPr id="10" name="Retângulo 9"/>
          <p:cNvSpPr/>
          <p:nvPr/>
        </p:nvSpPr>
        <p:spPr>
          <a:xfrm>
            <a:off x="9176903" y="4573923"/>
            <a:ext cx="969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regras</a:t>
            </a:r>
            <a:endParaRPr lang="pt-BR" sz="2400" dirty="0"/>
          </a:p>
        </p:txBody>
      </p:sp>
      <p:sp>
        <p:nvSpPr>
          <p:cNvPr id="12" name="Retângulo 11"/>
          <p:cNvSpPr/>
          <p:nvPr/>
        </p:nvSpPr>
        <p:spPr>
          <a:xfrm>
            <a:off x="3495187" y="5895291"/>
            <a:ext cx="544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 máquina cria suas próprias regras </a:t>
            </a:r>
            <a:r>
              <a:rPr lang="pt-BR" dirty="0" smtClean="0"/>
              <a:t>baseadas nos dados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36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ML?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dirty="0" smtClean="0"/>
              <a:t>O combustível do ML:</a:t>
            </a:r>
            <a:r>
              <a:rPr lang="pt-BR" dirty="0" smtClean="0"/>
              <a:t> </a:t>
            </a:r>
            <a:r>
              <a:rPr lang="pt-BR" dirty="0"/>
              <a:t>Dados (muitos dados!).</a:t>
            </a:r>
          </a:p>
          <a:p>
            <a:r>
              <a:rPr lang="pt-BR" b="1" dirty="0"/>
              <a:t>O objetivo:</a:t>
            </a:r>
            <a:r>
              <a:rPr lang="pt-BR" dirty="0"/>
              <a:t> Generalizar o conhecimento para tomar decisões sobre algo que a máquina nunca viu antes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1" y="3175463"/>
            <a:ext cx="6507477" cy="3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paradigmas de aprendizado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35782" y="1825624"/>
            <a:ext cx="6301047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Existem vários paradigmas de aprendizado, mas os 3 mais importantes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Aprendizado por reforço</a:t>
            </a:r>
          </a:p>
          <a:p>
            <a:r>
              <a:rPr lang="pt-BR" dirty="0" smtClean="0"/>
              <a:t>Cada </a:t>
            </a:r>
            <a:r>
              <a:rPr lang="pt-BR" dirty="0"/>
              <a:t>paradigma é como um estilo de </a:t>
            </a:r>
            <a:r>
              <a:rPr lang="pt-BR" dirty="0" smtClean="0"/>
              <a:t>aprendizagem: </a:t>
            </a:r>
            <a:r>
              <a:rPr lang="pt-BR" dirty="0"/>
              <a:t>alguns gostam de receber </a:t>
            </a:r>
            <a:r>
              <a:rPr lang="pt-BR" dirty="0" smtClean="0"/>
              <a:t>as respostas</a:t>
            </a:r>
            <a:r>
              <a:rPr lang="pt-BR" dirty="0"/>
              <a:t>, </a:t>
            </a:r>
            <a:r>
              <a:rPr lang="pt-BR" dirty="0" smtClean="0"/>
              <a:t>outros as descobrem sozinhos e alguns </a:t>
            </a:r>
            <a:r>
              <a:rPr lang="pt-BR" dirty="0"/>
              <a:t>aprendem por tentativa e </a:t>
            </a:r>
            <a:r>
              <a:rPr lang="pt-BR" dirty="0" smtClean="0"/>
              <a:t>erro.</a:t>
            </a:r>
          </a:p>
          <a:p>
            <a:r>
              <a:rPr lang="pt-BR" dirty="0" smtClean="0"/>
              <a:t>Cada paradigma tem vários aplicações.</a:t>
            </a:r>
            <a:endParaRPr lang="pt-BR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2" b="5293"/>
          <a:stretch/>
        </p:blipFill>
        <p:spPr bwMode="auto">
          <a:xfrm>
            <a:off x="188825" y="2277688"/>
            <a:ext cx="5398943" cy="38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pic>
        <p:nvPicPr>
          <p:cNvPr id="7170" name="Picture 2" descr="Supervised Learning | What is, Types, Applications and Example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71" y="1863813"/>
            <a:ext cx="5796338" cy="43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735385" y="3258019"/>
            <a:ext cx="3192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/>
              <a:t>Aluno e professor</a:t>
            </a:r>
          </a:p>
        </p:txBody>
      </p:sp>
    </p:spTree>
    <p:extLst>
      <p:ext uri="{BB962C8B-B14F-4D97-AF65-F5344CB8AC3E}">
        <p14:creationId xmlns:p14="http://schemas.microsoft.com/office/powerpoint/2010/main" val="61864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4" name="Retângulo 3"/>
          <p:cNvSpPr/>
          <p:nvPr/>
        </p:nvSpPr>
        <p:spPr>
          <a:xfrm>
            <a:off x="8811491" y="3457525"/>
            <a:ext cx="3175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/>
              <a:t>Falta de dados, sobreajuste vs. generalização</a:t>
            </a:r>
            <a:endParaRPr lang="pt-BR" sz="3200" b="1" dirty="0"/>
          </a:p>
        </p:txBody>
      </p:sp>
      <p:pic>
        <p:nvPicPr>
          <p:cNvPr id="8196" name="Picture 4" descr="Supervised machine learning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6"/>
          <a:stretch/>
        </p:blipFill>
        <p:spPr bwMode="auto">
          <a:xfrm>
            <a:off x="3621780" y="1690688"/>
            <a:ext cx="4948440" cy="50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7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id="{F7E2B09C-6D56-4C9F-A364-B904CCE2F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Este é o método mais comum de ensinar uma máquina. </a:t>
                </a:r>
              </a:p>
              <a:p>
                <a:r>
                  <a:rPr lang="pt-BR" dirty="0" smtClean="0"/>
                  <a:t>Ele </a:t>
                </a:r>
                <a:r>
                  <a:rPr lang="pt-BR" dirty="0"/>
                  <a:t>depende de </a:t>
                </a:r>
                <a:r>
                  <a:rPr lang="pt-BR" b="1" dirty="0"/>
                  <a:t>dados rotulados</a:t>
                </a:r>
                <a:r>
                  <a:rPr lang="pt-BR" dirty="0"/>
                  <a:t>, ou seja, exemplos que já contêm a resposta correta.</a:t>
                </a:r>
              </a:p>
              <a:p>
                <a:r>
                  <a:rPr lang="pt-BR" b="1" dirty="0"/>
                  <a:t>Como funciona:</a:t>
                </a:r>
                <a:r>
                  <a:rPr lang="pt-BR" dirty="0"/>
                  <a:t> O modelo recebe uma entrada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e a resposta correta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 </a:t>
                </a:r>
                <a:r>
                  <a:rPr lang="pt-BR" b="1" dirty="0" smtClean="0"/>
                  <a:t>professor</a:t>
                </a:r>
                <a:r>
                  <a:rPr lang="pt-BR" b="1" dirty="0"/>
                  <a:t>:</a:t>
                </a:r>
                <a:r>
                  <a:rPr lang="pt-BR" dirty="0"/>
                  <a:t> É o conjunto de </a:t>
                </a:r>
                <a:r>
                  <a:rPr lang="pt-BR" b="1" dirty="0"/>
                  <a:t>dados </a:t>
                </a:r>
                <a:r>
                  <a:rPr lang="pt-BR" b="1" dirty="0" smtClean="0"/>
                  <a:t>rotulados </a:t>
                </a:r>
                <a:r>
                  <a:rPr lang="pt-BR" dirty="0" smtClean="0"/>
                  <a:t>que </a:t>
                </a:r>
                <a:r>
                  <a:rPr lang="pt-BR" dirty="0"/>
                  <a:t>"diz" à máquina se ela acertou ou errou durante o treino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 smtClean="0"/>
                  <a:t>O aluno</a:t>
                </a:r>
                <a:r>
                  <a:rPr lang="pt-BR" dirty="0" smtClean="0"/>
                  <a:t>: É o modelo que deve ser aprendido/ajustado para mapear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 </a:t>
                </a:r>
                <a:r>
                  <a:rPr lang="pt-BR" b="1" dirty="0" smtClean="0"/>
                  <a:t>objetivo</a:t>
                </a:r>
                <a:r>
                  <a:rPr lang="pt-BR" b="1" dirty="0"/>
                  <a:t>:</a:t>
                </a:r>
                <a:r>
                  <a:rPr lang="pt-BR" dirty="0"/>
                  <a:t> Aprender a mapear a entrada para a saída para poder prever respostas de dados nunca vistos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F7E2B09C-6D56-4C9F-A364-B904CCE2F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  <a:blipFill rotWithShape="0">
                <a:blip r:embed="rId2"/>
                <a:stretch>
                  <a:fillRect l="-930" t="-1937" r="-8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8135</TotalTime>
  <Words>2411</Words>
  <Application>Microsoft Office PowerPoint</Application>
  <PresentationFormat>Widescreen</PresentationFormat>
  <Paragraphs>220</Paragraphs>
  <Slides>32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Tema do Office</vt:lpstr>
      <vt:lpstr>C24 – Inteligência Artificial: Paradigmas de aprendizado</vt:lpstr>
      <vt:lpstr>Apresentação do PowerPoint</vt:lpstr>
      <vt:lpstr>O que é ML?</vt:lpstr>
      <vt:lpstr>O que é ML?</vt:lpstr>
      <vt:lpstr>O que é ML?</vt:lpstr>
      <vt:lpstr>Os paradigmas de aprendizado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Apresentação do PowerPoint</vt:lpstr>
      <vt:lpstr>Aprendizado não-supervisionado</vt:lpstr>
      <vt:lpstr>Aprendizado não-supervisionado</vt:lpstr>
      <vt:lpstr>Apresentação do PowerPoint</vt:lpstr>
      <vt:lpstr>Aprendizado não-supervisionado</vt:lpstr>
      <vt:lpstr>Aprendizado não-supervisionado</vt:lpstr>
      <vt:lpstr>Aprendizado não-supervisionado</vt:lpstr>
      <vt:lpstr>Apresentação do PowerPoint</vt:lpstr>
      <vt:lpstr>Aprendizado por reforço</vt:lpstr>
      <vt:lpstr>Aprendizado por reforço</vt:lpstr>
      <vt:lpstr>Aprendizado por reforço</vt:lpstr>
      <vt:lpstr>Exercício: Qual paradigma usar?</vt:lpstr>
      <vt:lpstr>Apresentação do PowerPoint</vt:lpstr>
      <vt:lpstr>Referências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1793</cp:revision>
  <dcterms:created xsi:type="dcterms:W3CDTF">2020-01-20T13:50:05Z</dcterms:created>
  <dcterms:modified xsi:type="dcterms:W3CDTF">2026-01-19T01:55:06Z</dcterms:modified>
</cp:coreProperties>
</file>